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2"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206743-D6AC-4635-9B6F-EC9FA2A2D616}" type="datetimeFigureOut">
              <a:rPr lang="en-US" smtClean="0"/>
              <a:t>3/16/2017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367DA2-42C2-4807-ABB7-23F3CF9AE19A}" type="slidenum">
              <a:rPr lang="en-US" smtClean="0"/>
              <a:t>‹#›</a:t>
            </a:fld>
            <a:endParaRPr lang="en-US"/>
          </a:p>
        </p:txBody>
      </p:sp>
    </p:spTree>
    <p:extLst>
      <p:ext uri="{BB962C8B-B14F-4D97-AF65-F5344CB8AC3E}">
        <p14:creationId xmlns:p14="http://schemas.microsoft.com/office/powerpoint/2010/main" val="2714017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A367DA2-42C2-4807-ABB7-23F3CF9AE19A}" type="slidenum">
              <a:rPr lang="en-US" smtClean="0"/>
              <a:t>11</a:t>
            </a:fld>
            <a:endParaRPr lang="en-US"/>
          </a:p>
        </p:txBody>
      </p:sp>
    </p:spTree>
    <p:extLst>
      <p:ext uri="{BB962C8B-B14F-4D97-AF65-F5344CB8AC3E}">
        <p14:creationId xmlns:p14="http://schemas.microsoft.com/office/powerpoint/2010/main" val="3266316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F6BCBE8-30B0-4476-8762-9236B142003A}" type="datetimeFigureOut">
              <a:rPr lang="en-US" smtClean="0"/>
              <a:pPr/>
              <a:t>3/16/2017</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F6BCBE8-30B0-4476-8762-9236B142003A}" type="datetimeFigureOut">
              <a:rPr lang="en-US" smtClean="0"/>
              <a:pPr/>
              <a:t>3/16/2017</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Battlefield America: </a:t>
            </a:r>
            <a:br>
              <a:rPr lang="en-US" dirty="0" smtClean="0"/>
            </a:br>
            <a:r>
              <a:rPr lang="en-US" dirty="0" smtClean="0"/>
              <a:t>Red vs. Blue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it Works</a:t>
            </a:r>
            <a:endParaRPr lang="en-US" dirty="0"/>
          </a:p>
        </p:txBody>
      </p:sp>
      <p:sp>
        <p:nvSpPr>
          <p:cNvPr id="3" name="Content Placeholder 2"/>
          <p:cNvSpPr>
            <a:spLocks noGrp="1"/>
          </p:cNvSpPr>
          <p:nvPr>
            <p:ph idx="1"/>
          </p:nvPr>
        </p:nvSpPr>
        <p:spPr/>
        <p:txBody>
          <a:bodyPr/>
          <a:lstStyle/>
          <a:p>
            <a:r>
              <a:rPr lang="en-US" dirty="0" smtClean="0"/>
              <a:t>There have been 57 presidential elections in U.S. History</a:t>
            </a:r>
          </a:p>
          <a:p>
            <a:pPr lvl="1"/>
            <a:r>
              <a:rPr lang="en-US" smtClean="0"/>
              <a:t>Only </a:t>
            </a:r>
            <a:r>
              <a:rPr lang="en-US" smtClean="0"/>
              <a:t>5 </a:t>
            </a:r>
            <a:r>
              <a:rPr lang="en-US" dirty="0" smtClean="0"/>
              <a:t>times has a candidate lost the popular vote and won an electoral majority</a:t>
            </a:r>
          </a:p>
          <a:p>
            <a:pPr lvl="1"/>
            <a:r>
              <a:rPr lang="en-US" dirty="0" smtClean="0"/>
              <a:t>The Electoral College has a success rate of 92.85%</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Summarize</a:t>
            </a:r>
            <a:endParaRPr lang="en-US" dirty="0"/>
          </a:p>
        </p:txBody>
      </p:sp>
      <p:sp>
        <p:nvSpPr>
          <p:cNvPr id="3" name="Content Placeholder 2"/>
          <p:cNvSpPr>
            <a:spLocks noGrp="1"/>
          </p:cNvSpPr>
          <p:nvPr>
            <p:ph idx="1"/>
          </p:nvPr>
        </p:nvSpPr>
        <p:spPr/>
        <p:txBody>
          <a:bodyPr/>
          <a:lstStyle/>
          <a:p>
            <a:r>
              <a:rPr lang="en-US" dirty="0"/>
              <a:t>In your interactive notebook, at the bottom of your notes page, write a short paragraph about today’s lesson. Write about:</a:t>
            </a:r>
          </a:p>
          <a:p>
            <a:pPr lvl="1"/>
            <a:r>
              <a:rPr lang="en-US" dirty="0"/>
              <a:t>What the main idea of the lesson was</a:t>
            </a:r>
          </a:p>
          <a:p>
            <a:pPr lvl="1"/>
            <a:r>
              <a:rPr lang="en-US" dirty="0"/>
              <a:t>AND what you learned today.</a:t>
            </a:r>
          </a:p>
          <a:p>
            <a:endParaRPr lang="en-US" dirty="0"/>
          </a:p>
          <a:p>
            <a:r>
              <a:rPr lang="en-US" dirty="0"/>
              <a:t>Your summary should be able to explain today’s lesson to someone who was not in class today.</a:t>
            </a:r>
          </a:p>
          <a:p>
            <a:endParaRPr lang="en-US" dirty="0"/>
          </a:p>
        </p:txBody>
      </p:sp>
    </p:spTree>
    <p:extLst>
      <p:ext uri="{BB962C8B-B14F-4D97-AF65-F5344CB8AC3E}">
        <p14:creationId xmlns:p14="http://schemas.microsoft.com/office/powerpoint/2010/main" val="326097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Electoral College</a:t>
            </a:r>
            <a:endParaRPr lang="en-US" dirty="0"/>
          </a:p>
        </p:txBody>
      </p:sp>
      <p:sp>
        <p:nvSpPr>
          <p:cNvPr id="3" name="Content Placeholder 2"/>
          <p:cNvSpPr>
            <a:spLocks noGrp="1"/>
          </p:cNvSpPr>
          <p:nvPr>
            <p:ph idx="1"/>
          </p:nvPr>
        </p:nvSpPr>
        <p:spPr/>
        <p:txBody>
          <a:bodyPr>
            <a:normAutofit lnSpcReduction="10000"/>
          </a:bodyPr>
          <a:lstStyle/>
          <a:p>
            <a:r>
              <a:rPr lang="en-US" u="sng" dirty="0" smtClean="0"/>
              <a:t>The United States DOES NOT directly elect a president: voters choose electors who vote in the </a:t>
            </a:r>
            <a:r>
              <a:rPr lang="en-US" b="1" u="sng" dirty="0" smtClean="0">
                <a:solidFill>
                  <a:srgbClr val="00B050"/>
                </a:solidFill>
              </a:rPr>
              <a:t>ELECTORAL COLLEGE</a:t>
            </a:r>
          </a:p>
          <a:p>
            <a:pPr lvl="1"/>
            <a:r>
              <a:rPr lang="en-US" u="sng" dirty="0" smtClean="0"/>
              <a:t>The Framers of the Constitution were afraid to give the people the direct power to choose the president</a:t>
            </a:r>
            <a:endParaRPr lang="en-US" dirty="0" smtClean="0"/>
          </a:p>
          <a:p>
            <a:pPr lvl="1"/>
            <a:endParaRPr lang="en-US" b="1" dirty="0" smtClean="0"/>
          </a:p>
          <a:p>
            <a:r>
              <a:rPr lang="en-US" dirty="0" smtClean="0"/>
              <a:t>Each state votes in the Electoral College:</a:t>
            </a:r>
          </a:p>
          <a:p>
            <a:pPr lvl="1"/>
            <a:r>
              <a:rPr lang="en-US" dirty="0" smtClean="0"/>
              <a:t>Total Number of Representatives in the House + 2 Senators = Number of Votes in the Electoral College</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Simple Math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Maryland has 8 Members of Congress + 2 Senators = 10 Electoral Votes</a:t>
            </a:r>
          </a:p>
          <a:p>
            <a:pPr>
              <a:buNone/>
            </a:pPr>
            <a:endParaRPr lang="en-US" dirty="0" smtClean="0"/>
          </a:p>
          <a:p>
            <a:r>
              <a:rPr lang="en-US" dirty="0" smtClean="0"/>
              <a:t>California has 53 Members of Congress + 2 Senators = ____ Electoral Votes</a:t>
            </a:r>
          </a:p>
          <a:p>
            <a:pPr>
              <a:buNone/>
            </a:pPr>
            <a:r>
              <a:rPr lang="en-US" dirty="0" smtClean="0"/>
              <a:t> </a:t>
            </a:r>
          </a:p>
          <a:p>
            <a:r>
              <a:rPr lang="en-US" dirty="0" smtClean="0"/>
              <a:t>New York has ____ Members of Congress + 2 Senators = 29 Electoral  Votes</a:t>
            </a:r>
          </a:p>
          <a:p>
            <a:pPr>
              <a:buNone/>
            </a:pPr>
            <a:endParaRPr lang="en-US" dirty="0" smtClean="0"/>
          </a:p>
          <a:p>
            <a:pPr lvl="1"/>
            <a:r>
              <a:rPr lang="en-US" dirty="0" smtClean="0"/>
              <a:t>Every state and D.C. will have at least 3 votes in the Electoral College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8323" y="685800"/>
            <a:ext cx="9045677"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Magic Number</a:t>
            </a:r>
            <a:endParaRPr lang="en-US" dirty="0"/>
          </a:p>
        </p:txBody>
      </p:sp>
      <p:sp>
        <p:nvSpPr>
          <p:cNvPr id="3" name="Content Placeholder 2"/>
          <p:cNvSpPr>
            <a:spLocks noGrp="1"/>
          </p:cNvSpPr>
          <p:nvPr>
            <p:ph idx="1"/>
          </p:nvPr>
        </p:nvSpPr>
        <p:spPr/>
        <p:txBody>
          <a:bodyPr/>
          <a:lstStyle/>
          <a:p>
            <a:r>
              <a:rPr lang="en-US" u="sng" dirty="0" smtClean="0"/>
              <a:t>There are 538 votes in the Electoral College</a:t>
            </a:r>
          </a:p>
          <a:p>
            <a:pPr lvl="1"/>
            <a:r>
              <a:rPr lang="en-US" b="1" u="sng" dirty="0" smtClean="0"/>
              <a:t>270 Electoral Votes WINS!</a:t>
            </a:r>
            <a:endParaRPr lang="en-US" dirty="0" smtClean="0"/>
          </a:p>
          <a:p>
            <a:endParaRPr lang="en-US" dirty="0" smtClean="0"/>
          </a:p>
          <a:p>
            <a:r>
              <a:rPr lang="en-US" dirty="0" smtClean="0"/>
              <a:t>Just like a scavenger hunt, you will have to put together an electoral map that gets you at least 270 votes in the Electoral College! BUT you will have some help…as candidates you have an electoral base to build on!</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Red vs. Blue</a:t>
            </a:r>
            <a:endParaRPr lang="en-US" dirty="0"/>
          </a:p>
        </p:txBody>
      </p:sp>
      <p:sp>
        <p:nvSpPr>
          <p:cNvPr id="6" name="Text Placeholder 5"/>
          <p:cNvSpPr>
            <a:spLocks noGrp="1"/>
          </p:cNvSpPr>
          <p:nvPr>
            <p:ph type="body" idx="1"/>
          </p:nvPr>
        </p:nvSpPr>
        <p:spPr/>
        <p:txBody>
          <a:bodyPr/>
          <a:lstStyle/>
          <a:p>
            <a:pPr algn="ctr"/>
            <a:r>
              <a:rPr lang="en-US" dirty="0" smtClean="0"/>
              <a:t>Red States</a:t>
            </a:r>
            <a:endParaRPr lang="en-US" dirty="0"/>
          </a:p>
        </p:txBody>
      </p:sp>
      <p:sp>
        <p:nvSpPr>
          <p:cNvPr id="8" name="Text Placeholder 7"/>
          <p:cNvSpPr>
            <a:spLocks noGrp="1"/>
          </p:cNvSpPr>
          <p:nvPr>
            <p:ph type="body" sz="half" idx="3"/>
          </p:nvPr>
        </p:nvSpPr>
        <p:spPr/>
        <p:txBody>
          <a:bodyPr/>
          <a:lstStyle/>
          <a:p>
            <a:pPr algn="ctr"/>
            <a:r>
              <a:rPr lang="en-US" dirty="0" smtClean="0"/>
              <a:t>Blue States</a:t>
            </a:r>
            <a:endParaRPr lang="en-US" dirty="0"/>
          </a:p>
        </p:txBody>
      </p:sp>
      <p:sp>
        <p:nvSpPr>
          <p:cNvPr id="7" name="Content Placeholder 6"/>
          <p:cNvSpPr>
            <a:spLocks noGrp="1"/>
          </p:cNvSpPr>
          <p:nvPr>
            <p:ph sz="quarter" idx="2"/>
          </p:nvPr>
        </p:nvSpPr>
        <p:spPr/>
        <p:txBody>
          <a:bodyPr/>
          <a:lstStyle/>
          <a:p>
            <a:r>
              <a:rPr lang="en-US" b="1" u="sng" dirty="0" smtClean="0"/>
              <a:t>Red States: These are states </a:t>
            </a:r>
            <a:r>
              <a:rPr lang="en-US" b="1" u="sng" smtClean="0"/>
              <a:t>that tend to vote Republican. </a:t>
            </a:r>
            <a:r>
              <a:rPr lang="en-US" b="1" smtClean="0"/>
              <a:t>They </a:t>
            </a:r>
            <a:r>
              <a:rPr lang="en-US" b="1" dirty="0" smtClean="0"/>
              <a:t>generally don’t have to worry about campaigning there!  (Sometimes called the Republican L)</a:t>
            </a:r>
            <a:endParaRPr lang="en-US" dirty="0" smtClean="0"/>
          </a:p>
          <a:p>
            <a:endParaRPr lang="en-US" dirty="0"/>
          </a:p>
        </p:txBody>
      </p:sp>
      <p:sp>
        <p:nvSpPr>
          <p:cNvPr id="9" name="Content Placeholder 8"/>
          <p:cNvSpPr>
            <a:spLocks noGrp="1"/>
          </p:cNvSpPr>
          <p:nvPr>
            <p:ph sz="quarter" idx="4"/>
          </p:nvPr>
        </p:nvSpPr>
        <p:spPr/>
        <p:txBody>
          <a:bodyPr/>
          <a:lstStyle/>
          <a:p>
            <a:r>
              <a:rPr lang="en-US" b="1" u="sng" dirty="0" smtClean="0"/>
              <a:t>Blue States: These are states </a:t>
            </a:r>
            <a:r>
              <a:rPr lang="en-US" b="1" u="sng" smtClean="0"/>
              <a:t>that tend to vote Democratic. </a:t>
            </a:r>
            <a:r>
              <a:rPr lang="en-US" b="1" dirty="0" smtClean="0"/>
              <a:t>They generally don’t have to worry about campaigning there!</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Battleground States</a:t>
            </a:r>
            <a:endParaRPr lang="en-US" dirty="0"/>
          </a:p>
        </p:txBody>
      </p:sp>
      <p:sp>
        <p:nvSpPr>
          <p:cNvPr id="8" name="Content Placeholder 7"/>
          <p:cNvSpPr>
            <a:spLocks noGrp="1"/>
          </p:cNvSpPr>
          <p:nvPr>
            <p:ph idx="1"/>
          </p:nvPr>
        </p:nvSpPr>
        <p:spPr/>
        <p:txBody>
          <a:bodyPr/>
          <a:lstStyle/>
          <a:p>
            <a:r>
              <a:rPr lang="en-US" u="sng" dirty="0" smtClean="0"/>
              <a:t>Battleground States: Sometimes called “Swing States” or “Purple States” they </a:t>
            </a:r>
            <a:r>
              <a:rPr lang="en-US" u="sng" smtClean="0"/>
              <a:t>swing between </a:t>
            </a:r>
            <a:r>
              <a:rPr lang="en-US" u="sng" dirty="0" smtClean="0"/>
              <a:t>Democratic and </a:t>
            </a:r>
            <a:r>
              <a:rPr lang="en-US" u="sng" smtClean="0"/>
              <a:t>Republican candidates.</a:t>
            </a:r>
          </a:p>
          <a:p>
            <a:pPr lvl="1"/>
            <a:r>
              <a:rPr lang="en-US" smtClean="0"/>
              <a:t>Traditionally </a:t>
            </a:r>
            <a:r>
              <a:rPr lang="en-US" dirty="0" smtClean="0"/>
              <a:t>these are the states that decide who wins a presidential </a:t>
            </a:r>
            <a:r>
              <a:rPr lang="en-US" smtClean="0"/>
              <a:t>election!</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270 to Win</a:t>
            </a:r>
            <a:endParaRPr lang="en-US" dirty="0"/>
          </a:p>
        </p:txBody>
      </p:sp>
      <p:sp>
        <p:nvSpPr>
          <p:cNvPr id="5" name="Text Placeholder 4"/>
          <p:cNvSpPr>
            <a:spLocks noGrp="1"/>
          </p:cNvSpPr>
          <p:nvPr>
            <p:ph type="body" idx="1"/>
          </p:nvPr>
        </p:nvSpPr>
        <p:spPr/>
        <p:txBody>
          <a:bodyPr>
            <a:normAutofit/>
          </a:bodyPr>
          <a:lstStyle/>
          <a:p>
            <a:pPr algn="ctr"/>
            <a:r>
              <a:rPr lang="en-US" dirty="0" smtClean="0"/>
              <a:t>For the Electoral College</a:t>
            </a:r>
            <a:endParaRPr lang="en-US" dirty="0"/>
          </a:p>
        </p:txBody>
      </p:sp>
      <p:sp>
        <p:nvSpPr>
          <p:cNvPr id="7" name="Text Placeholder 6"/>
          <p:cNvSpPr>
            <a:spLocks noGrp="1"/>
          </p:cNvSpPr>
          <p:nvPr>
            <p:ph type="body" sz="half" idx="3"/>
          </p:nvPr>
        </p:nvSpPr>
        <p:spPr/>
        <p:txBody>
          <a:bodyPr/>
          <a:lstStyle/>
          <a:p>
            <a:pPr algn="ctr"/>
            <a:r>
              <a:rPr lang="en-US" dirty="0" smtClean="0"/>
              <a:t>Against the Electoral College</a:t>
            </a:r>
            <a:endParaRPr lang="en-US" dirty="0"/>
          </a:p>
        </p:txBody>
      </p:sp>
      <p:sp>
        <p:nvSpPr>
          <p:cNvPr id="6" name="Content Placeholder 5"/>
          <p:cNvSpPr>
            <a:spLocks noGrp="1"/>
          </p:cNvSpPr>
          <p:nvPr>
            <p:ph sz="quarter" idx="2"/>
          </p:nvPr>
        </p:nvSpPr>
        <p:spPr/>
        <p:txBody>
          <a:bodyPr>
            <a:normAutofit lnSpcReduction="10000"/>
          </a:bodyPr>
          <a:lstStyle/>
          <a:p>
            <a:r>
              <a:rPr lang="en-US" dirty="0" smtClean="0"/>
              <a:t>Protects federalism: ensures that the smaller states have representation</a:t>
            </a:r>
          </a:p>
          <a:p>
            <a:r>
              <a:rPr lang="en-US" dirty="0" smtClean="0"/>
              <a:t>Forces candidates to concentrate on states other than the most populated</a:t>
            </a:r>
          </a:p>
          <a:p>
            <a:r>
              <a:rPr lang="en-US" dirty="0" smtClean="0"/>
              <a:t>It works: winning presidential candidates tend to get at least 300 votes!</a:t>
            </a:r>
            <a:endParaRPr lang="en-US" dirty="0"/>
          </a:p>
        </p:txBody>
      </p:sp>
      <p:sp>
        <p:nvSpPr>
          <p:cNvPr id="8" name="Content Placeholder 7"/>
          <p:cNvSpPr>
            <a:spLocks noGrp="1"/>
          </p:cNvSpPr>
          <p:nvPr>
            <p:ph sz="quarter" idx="4"/>
          </p:nvPr>
        </p:nvSpPr>
        <p:spPr/>
        <p:txBody>
          <a:bodyPr/>
          <a:lstStyle/>
          <a:p>
            <a:r>
              <a:rPr lang="en-US" dirty="0" smtClean="0"/>
              <a:t>Gives the smaller states disproportionate power</a:t>
            </a:r>
          </a:p>
          <a:p>
            <a:endParaRPr lang="en-US" dirty="0" smtClean="0"/>
          </a:p>
          <a:p>
            <a:r>
              <a:rPr lang="en-US" dirty="0" smtClean="0"/>
              <a:t>A vote in a red state or blue state is arguably worth less than a battleground state</a:t>
            </a:r>
          </a:p>
          <a:p>
            <a:r>
              <a:rPr lang="en-US" dirty="0" smtClean="0"/>
              <a:t>Candidates sometimes win the electoral majority and not a popular majority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Why it Works</a:t>
            </a:r>
            <a:endParaRPr lang="en-US" dirty="0"/>
          </a:p>
        </p:txBody>
      </p:sp>
      <p:sp>
        <p:nvSpPr>
          <p:cNvPr id="8" name="Content Placeholder 7"/>
          <p:cNvSpPr>
            <a:spLocks noGrp="1"/>
          </p:cNvSpPr>
          <p:nvPr>
            <p:ph idx="1"/>
          </p:nvPr>
        </p:nvSpPr>
        <p:spPr/>
        <p:txBody>
          <a:bodyPr>
            <a:normAutofit fontScale="77500" lnSpcReduction="20000"/>
          </a:bodyPr>
          <a:lstStyle/>
          <a:p>
            <a:r>
              <a:rPr lang="en-US" dirty="0" smtClean="0"/>
              <a:t>Since 1960, winning candidates tend to get at least 300 electoral votes. This makes Bush’s elections (271 Electoral Votes and 286 Electoral Votes) in 2000 and 2004 an anomaly!</a:t>
            </a:r>
          </a:p>
          <a:p>
            <a:pPr lvl="1"/>
            <a:r>
              <a:rPr lang="en-US" dirty="0" smtClean="0"/>
              <a:t>Kennedy – 303</a:t>
            </a:r>
          </a:p>
          <a:p>
            <a:pPr lvl="1"/>
            <a:r>
              <a:rPr lang="en-US" dirty="0" smtClean="0"/>
              <a:t>Johnson – 486</a:t>
            </a:r>
          </a:p>
          <a:p>
            <a:pPr lvl="1"/>
            <a:r>
              <a:rPr lang="en-US" dirty="0" smtClean="0"/>
              <a:t>Nixon – 301, 520</a:t>
            </a:r>
          </a:p>
          <a:p>
            <a:pPr lvl="1"/>
            <a:r>
              <a:rPr lang="en-US" dirty="0" smtClean="0"/>
              <a:t>Carter – 297</a:t>
            </a:r>
          </a:p>
          <a:p>
            <a:pPr lvl="1"/>
            <a:r>
              <a:rPr lang="en-US" dirty="0" smtClean="0"/>
              <a:t>Reagan – 489, 525</a:t>
            </a:r>
          </a:p>
          <a:p>
            <a:pPr lvl="1"/>
            <a:r>
              <a:rPr lang="en-US" dirty="0" smtClean="0"/>
              <a:t>Bush 41 – 426</a:t>
            </a:r>
          </a:p>
          <a:p>
            <a:pPr lvl="1"/>
            <a:r>
              <a:rPr lang="en-US" dirty="0" smtClean="0"/>
              <a:t>Clinton – 370, 379</a:t>
            </a:r>
          </a:p>
          <a:p>
            <a:pPr lvl="1"/>
            <a:r>
              <a:rPr lang="en-US" dirty="0" smtClean="0"/>
              <a:t>Bush 43 – 271, 286</a:t>
            </a:r>
          </a:p>
          <a:p>
            <a:pPr lvl="1"/>
            <a:r>
              <a:rPr lang="en-US" dirty="0" smtClean="0"/>
              <a:t>Obama – 365, 332</a:t>
            </a:r>
          </a:p>
          <a:p>
            <a:pPr lvl="1"/>
            <a:r>
              <a:rPr lang="en-US" dirty="0" smtClean="0"/>
              <a:t>Trump – 304</a:t>
            </a:r>
          </a:p>
          <a:p>
            <a:pPr lvl="1"/>
            <a:r>
              <a:rPr lang="en-US" dirty="0" smtClean="0"/>
              <a:t>Staten – 390, 458</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6129</TotalTime>
  <Words>513</Words>
  <Application>Microsoft Office PowerPoint</Application>
  <PresentationFormat>On-screen Show (4:3)</PresentationFormat>
  <Paragraphs>63</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Calibri</vt:lpstr>
      <vt:lpstr>Consolas</vt:lpstr>
      <vt:lpstr>Corbel</vt:lpstr>
      <vt:lpstr>Wingdings</vt:lpstr>
      <vt:lpstr>Wingdings 2</vt:lpstr>
      <vt:lpstr>Wingdings 3</vt:lpstr>
      <vt:lpstr>Default Theme</vt:lpstr>
      <vt:lpstr>Battlefield America:  Red vs. Blue</vt:lpstr>
      <vt:lpstr>The Electoral College</vt:lpstr>
      <vt:lpstr>Simple Math</vt:lpstr>
      <vt:lpstr>PowerPoint Presentation</vt:lpstr>
      <vt:lpstr>The Magic Number</vt:lpstr>
      <vt:lpstr>Red vs. Blue</vt:lpstr>
      <vt:lpstr>Battleground States</vt:lpstr>
      <vt:lpstr>270 to Win</vt:lpstr>
      <vt:lpstr>Why it Works</vt:lpstr>
      <vt:lpstr>Why it Works</vt:lpstr>
      <vt:lpstr>Summarize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Battlefield America:  Red vs. Blue</dc:title>
  <dc:creator>Lawrence Ashley Staten</dc:creator>
  <cp:lastModifiedBy>Lawrence Staten</cp:lastModifiedBy>
  <cp:revision>21</cp:revision>
  <dcterms:created xsi:type="dcterms:W3CDTF">2012-03-12T22:36:23Z</dcterms:created>
  <dcterms:modified xsi:type="dcterms:W3CDTF">2017-03-17T13:48:17Z</dcterms:modified>
</cp:coreProperties>
</file>